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1" r:id="rId3"/>
  </p:sldMasterIdLst>
  <p:notesMasterIdLst>
    <p:notesMasterId r:id="rId31"/>
  </p:notesMasterIdLst>
  <p:sldIdLst>
    <p:sldId id="256" r:id="rId4"/>
    <p:sldId id="259" r:id="rId5"/>
    <p:sldId id="262" r:id="rId6"/>
    <p:sldId id="260" r:id="rId7"/>
    <p:sldId id="282" r:id="rId8"/>
    <p:sldId id="257" r:id="rId9"/>
    <p:sldId id="265" r:id="rId10"/>
    <p:sldId id="261" r:id="rId11"/>
    <p:sldId id="266" r:id="rId12"/>
    <p:sldId id="268" r:id="rId13"/>
    <p:sldId id="273" r:id="rId14"/>
    <p:sldId id="272" r:id="rId15"/>
    <p:sldId id="269" r:id="rId16"/>
    <p:sldId id="274" r:id="rId17"/>
    <p:sldId id="267" r:id="rId18"/>
    <p:sldId id="270" r:id="rId19"/>
    <p:sldId id="271" r:id="rId20"/>
    <p:sldId id="275" r:id="rId21"/>
    <p:sldId id="281" r:id="rId22"/>
    <p:sldId id="286" r:id="rId23"/>
    <p:sldId id="263" r:id="rId24"/>
    <p:sldId id="277" r:id="rId25"/>
    <p:sldId id="278" r:id="rId26"/>
    <p:sldId id="280" r:id="rId27"/>
    <p:sldId id="285" r:id="rId28"/>
    <p:sldId id="276" r:id="rId29"/>
    <p:sldId id="279" r:id="rId3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331E3-0917-4774-B0C7-3F4EB81B5355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B35BD-4A45-4E8B-9427-D874EAECC1D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147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B35BD-4A45-4E8B-9427-D874EAECC1D4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492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B35BD-4A45-4E8B-9427-D874EAECC1D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000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B35BD-4A45-4E8B-9427-D874EAECC1D4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007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B35BD-4A45-4E8B-9427-D874EAECC1D4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13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A17C1F-439D-46FE-9F3C-E9CD1D213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3D09553-BA11-4417-817E-36A0B075A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2B197C8-0951-43E9-B08C-3B03BD86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9777253-188D-43F2-9EE8-C30AF2D6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B399DAF-91C8-49BF-BD7B-BA080B82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888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35A850-346C-46F7-8A13-F046F168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CDDD1A5-542A-4DEA-9A47-01E74CD1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32B8CC3-F2CC-43B3-9620-EDB1C3A7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48EFA33-BF85-48D7-9C88-EB6C399D9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7CAC2F7-855B-46BE-81BF-76B2B967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117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CCF42A5-E359-4526-BD9D-62B2E0B60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AF7F5F1-3739-4F61-B0CB-85D908554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0B66B9-B599-437C-9C93-C256B335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2936C93-22CF-467A-8192-F697F2CF7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3B09C57-6FAE-4A5D-ABA8-352E3F37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931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435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al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990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33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82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6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23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76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5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F26164-5D40-493C-B60C-E045C632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745E2E-BEB0-4B0A-8AAD-A1B1A0AC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DD6AA37-A8A7-4636-A843-4E523FE2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520FD86-3E65-4EDB-A98F-19D6381D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6A74078-C71F-4024-A698-1FBFEF1A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8469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52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86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536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98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864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54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02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28040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4563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2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915401-8C0D-4F57-BC3B-E43A0FB4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21899DD-77D3-439C-B9F6-D020E963A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9CCD23C-8BAA-45B3-8A83-6EF333F8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E290919-2730-4E1C-A1EE-6A5CE10E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A2A4791-69ED-4B9D-B69D-DD42D26D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59594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901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gnal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41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21D856-7C47-441B-8A38-8CDC3490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EC3236-538B-41A8-AA61-724020975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647959F-F74C-4891-8C64-C12DB08B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F477C63-994A-4EFE-BBAA-1A80A7A8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FB611EA-96DC-4D19-AF4C-168EFE9A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1A6B2FD-7004-4AE3-8698-34BC2A8A3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792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58D967-C541-4BB6-A310-3865EC10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54EE4B1-3D1A-4F60-B306-AE5C9A4ED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6320EFD-DFC0-406E-BB78-AF699B444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D4B4878-1524-42E0-A98B-40A037ED3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AF7760B3-E941-43C0-8843-C0A21F18C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B0F97658-C4B1-4E4A-8667-D084648E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83B447D2-743A-48F6-B6EC-598DBA30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282C940-2959-4B7B-BC26-6EFC7AA09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015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A67E88-EB95-4823-89A7-FB7C4491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4C7A300-BC52-4D04-A7F6-71B6AF9D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98EE218-17EC-4B8D-A5BD-42A7430B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F88F6A5-1E3E-4CE0-9DAF-3E094D7E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67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2693CE1-3A08-49F7-BA9C-66475912D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60691DCE-77CF-40B4-B2CC-C15956827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C9169A3-B123-400E-A3A6-61396FAE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268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DDED86-3978-485B-B970-1A7288B4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C51449-0D7A-4099-80DB-3B09559C4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9A0040F-B399-4FEF-A0EE-CB87E9832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83F1EB8-706D-43DB-9840-12D077A8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2ADFACB-B957-49F3-ADB0-FD494C60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B9AFEB6-E5EB-45A5-9550-54E86013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183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2882C1-BA34-4A9C-884E-39BD1B5E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EEDFC9F2-F03A-40FB-B2D3-0679F236B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F56C807-6064-426F-8E39-079AC6E8A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46EA141-4236-46E4-82E6-CF1F3C7D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1244412-CD22-4B5E-8B50-0EFA149F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D3F0AD9-84A6-492D-A2D4-CA1D0414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327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1F41DDE7-5416-4017-9237-1FA49FBF3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5734E7A-814D-4E80-A013-973F7BCFA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F563E07-C3D3-4126-8C5B-05159DCB4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E000774-8E0B-4E41-B78B-4B2C30D5F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BFDBD9-2F1D-4702-88E1-B699C9D65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860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7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970F2C-6EC1-4521-94FB-14B31C0DE237}" type="datetimeFigureOut">
              <a:rPr lang="pl-PL" smtClean="0"/>
              <a:t>03.02.2019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D49832-9FE9-41DB-9265-9DAE8E9BA0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2891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E6546E-195B-4433-AD7D-8E4FCE27A28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3999" y="1564671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pl-PL" sz="4400" b="1" dirty="0"/>
              <a:t>PO CO KOMU SIGNALR?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9E97C34-6E7E-4A74-9133-85F9C166F875}"/>
              </a:ext>
            </a:extLst>
          </p:cNvPr>
          <p:cNvSpPr txBox="1"/>
          <p:nvPr/>
        </p:nvSpPr>
        <p:spPr>
          <a:xfrm>
            <a:off x="3687890" y="5357397"/>
            <a:ext cx="481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/>
              <a:t>Grzegorz Jońca</a:t>
            </a:r>
          </a:p>
        </p:txBody>
      </p:sp>
    </p:spTree>
    <p:extLst>
      <p:ext uri="{BB962C8B-B14F-4D97-AF65-F5344CB8AC3E}">
        <p14:creationId xmlns:p14="http://schemas.microsoft.com/office/powerpoint/2010/main" val="117553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jak to działa? - Client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2BA3FEF-4B81-4F7D-8C92-0DE2FD3E447D}"/>
              </a:ext>
            </a:extLst>
          </p:cNvPr>
          <p:cNvSpPr txBox="1"/>
          <p:nvPr/>
        </p:nvSpPr>
        <p:spPr>
          <a:xfrm>
            <a:off x="3644351" y="2142630"/>
            <a:ext cx="4903297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l-PL" sz="2800" dirty="0">
                <a:solidFill>
                  <a:schemeClr val="bg1"/>
                </a:solidFill>
              </a:rPr>
              <a:t>Obecnie wspierane platformy: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pl-PL" sz="2800" dirty="0">
                <a:solidFill>
                  <a:schemeClr val="bg1"/>
                </a:solidFill>
              </a:rPr>
              <a:t>JavaScript - </a:t>
            </a:r>
            <a:r>
              <a:rPr lang="pl-PL" sz="2800" b="1" dirty="0" err="1">
                <a:solidFill>
                  <a:schemeClr val="bg1"/>
                </a:solidFill>
              </a:rPr>
              <a:t>npm</a:t>
            </a:r>
            <a:endParaRPr lang="pl-PL" sz="2800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pl-PL" sz="2800" dirty="0">
                <a:solidFill>
                  <a:schemeClr val="bg1"/>
                </a:solidFill>
              </a:rPr>
              <a:t>.Net - </a:t>
            </a:r>
            <a:r>
              <a:rPr lang="pl-PL" sz="2800" b="1" dirty="0" err="1">
                <a:solidFill>
                  <a:schemeClr val="bg1"/>
                </a:solidFill>
              </a:rPr>
              <a:t>nuget</a:t>
            </a:r>
            <a:endParaRPr lang="pl-PL" sz="2800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pl-PL" sz="2800" dirty="0">
                <a:solidFill>
                  <a:schemeClr val="bg1"/>
                </a:solidFill>
              </a:rPr>
              <a:t>Java(Java 8+) - </a:t>
            </a:r>
            <a:r>
              <a:rPr lang="pl-PL" sz="2800" b="1" dirty="0" err="1">
                <a:solidFill>
                  <a:schemeClr val="bg1"/>
                </a:solidFill>
              </a:rPr>
              <a:t>maven</a:t>
            </a:r>
            <a:endParaRPr lang="pl-PL" sz="2800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pl-PL" sz="28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pl-PL" sz="2800" dirty="0">
                <a:solidFill>
                  <a:schemeClr val="bg1"/>
                </a:solidFill>
              </a:rPr>
              <a:t>W fazie </a:t>
            </a:r>
            <a:r>
              <a:rPr lang="pl-PL" sz="2800" dirty="0" err="1">
                <a:solidFill>
                  <a:schemeClr val="bg1"/>
                </a:solidFill>
              </a:rPr>
              <a:t>experymentalnej</a:t>
            </a:r>
            <a:r>
              <a:rPr lang="pl-PL" sz="2800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pl-PL" sz="2800" dirty="0">
                <a:solidFill>
                  <a:schemeClr val="bg1"/>
                </a:solidFill>
              </a:rPr>
              <a:t>C++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pl-PL" sz="2800" dirty="0">
                <a:solidFill>
                  <a:schemeClr val="bg1"/>
                </a:solidFill>
              </a:rPr>
              <a:t>Swift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F8A5DFF-ADE2-42CA-9C1B-CB414112BF57}"/>
              </a:ext>
            </a:extLst>
          </p:cNvPr>
          <p:cNvSpPr txBox="1"/>
          <p:nvPr/>
        </p:nvSpPr>
        <p:spPr>
          <a:xfrm>
            <a:off x="927460" y="1274817"/>
            <a:ext cx="11138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Do implementacji </a:t>
            </a:r>
            <a:r>
              <a:rPr lang="pl-PL" sz="2800" b="1" dirty="0">
                <a:solidFill>
                  <a:schemeClr val="bg1"/>
                </a:solidFill>
              </a:rPr>
              <a:t>klienta </a:t>
            </a:r>
            <a:r>
              <a:rPr lang="pl-PL" sz="2800" dirty="0" err="1">
                <a:solidFill>
                  <a:schemeClr val="bg1"/>
                </a:solidFill>
              </a:rPr>
              <a:t>SignalR</a:t>
            </a:r>
            <a:r>
              <a:rPr lang="pl-PL" sz="2800" dirty="0">
                <a:solidFill>
                  <a:schemeClr val="bg1"/>
                </a:solidFill>
              </a:rPr>
              <a:t> potrzeba odpowiedniej biblioteki.</a:t>
            </a:r>
          </a:p>
        </p:txBody>
      </p:sp>
    </p:spTree>
    <p:extLst>
      <p:ext uri="{BB962C8B-B14F-4D97-AF65-F5344CB8AC3E}">
        <p14:creationId xmlns:p14="http://schemas.microsoft.com/office/powerpoint/2010/main" val="281455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jak to działa? - Client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F477181-FE94-4DC6-A9E1-7E1D4F4A1773}"/>
              </a:ext>
            </a:extLst>
          </p:cNvPr>
          <p:cNvSpPr txBox="1"/>
          <p:nvPr/>
        </p:nvSpPr>
        <p:spPr>
          <a:xfrm>
            <a:off x="914402" y="1116156"/>
            <a:ext cx="10650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Do komunikacji z </a:t>
            </a:r>
            <a:r>
              <a:rPr lang="pl-PL" sz="2800" b="1" dirty="0" err="1">
                <a:solidFill>
                  <a:schemeClr val="bg1"/>
                </a:solidFill>
              </a:rPr>
              <a:t>Hub’em</a:t>
            </a:r>
            <a:r>
              <a:rPr lang="pl-PL" sz="2800" b="1" dirty="0">
                <a:solidFill>
                  <a:schemeClr val="bg1"/>
                </a:solidFill>
              </a:rPr>
              <a:t> </a:t>
            </a:r>
            <a:r>
              <a:rPr lang="pl-PL" sz="2800" dirty="0">
                <a:solidFill>
                  <a:schemeClr val="bg1"/>
                </a:solidFill>
              </a:rPr>
              <a:t>służy obiekt reprezentujący połączenie, który jest tworzony za pomocą obiektu klasy </a:t>
            </a:r>
            <a:r>
              <a:rPr lang="pl-PL" sz="2800" b="1" dirty="0" err="1">
                <a:solidFill>
                  <a:schemeClr val="bg1"/>
                </a:solidFill>
              </a:rPr>
              <a:t>HubConnectionBuilder</a:t>
            </a:r>
            <a:endParaRPr lang="pl-PL" sz="2800" b="1" dirty="0">
              <a:solidFill>
                <a:schemeClr val="bg1"/>
              </a:solidFill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F8EB14D-D710-49A7-B456-6D7566FD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02" y="3070030"/>
            <a:ext cx="10005482" cy="2671814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7AEC1651-C7C9-4207-AD41-04E371FD9FA4}"/>
              </a:ext>
            </a:extLst>
          </p:cNvPr>
          <p:cNvSpPr txBox="1"/>
          <p:nvPr/>
        </p:nvSpPr>
        <p:spPr>
          <a:xfrm>
            <a:off x="3566159" y="2608365"/>
            <a:ext cx="5059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Implementacja w </a:t>
            </a:r>
            <a:r>
              <a:rPr lang="pl-PL" sz="2400" dirty="0" err="1">
                <a:solidFill>
                  <a:schemeClr val="bg1"/>
                </a:solidFill>
              </a:rPr>
              <a:t>JavaScript’cie</a:t>
            </a:r>
            <a:r>
              <a:rPr lang="pl-PL" sz="2400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92056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jak to działa? - Client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AEC1651-C7C9-4207-AD41-04E371FD9FA4}"/>
              </a:ext>
            </a:extLst>
          </p:cNvPr>
          <p:cNvSpPr txBox="1"/>
          <p:nvPr/>
        </p:nvSpPr>
        <p:spPr>
          <a:xfrm>
            <a:off x="3215303" y="1257446"/>
            <a:ext cx="6637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Implementacja w jedynym słusznym języku: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FFC4449-0AC0-456B-8B3C-A5C21D9F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633" y="2075921"/>
            <a:ext cx="9962361" cy="23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67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pokaż kod!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D0DB961F-BDBA-4B92-8F66-9541A5803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217"/>
            <a:ext cx="12192000" cy="61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9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jak to działa? – </a:t>
            </a:r>
            <a:r>
              <a:rPr lang="pl-PL" sz="2800" dirty="0" err="1"/>
              <a:t>Strongly</a:t>
            </a:r>
            <a:r>
              <a:rPr lang="pl-PL" sz="2800" dirty="0"/>
              <a:t> </a:t>
            </a:r>
            <a:r>
              <a:rPr lang="pl-PL" sz="2800" dirty="0" err="1"/>
              <a:t>Typed</a:t>
            </a:r>
            <a:r>
              <a:rPr lang="pl-PL" sz="2800" dirty="0"/>
              <a:t> Hub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BB4CA9-E053-4EF6-847E-5891E31C94FF}"/>
              </a:ext>
            </a:extLst>
          </p:cNvPr>
          <p:cNvSpPr txBox="1"/>
          <p:nvPr/>
        </p:nvSpPr>
        <p:spPr>
          <a:xfrm>
            <a:off x="1427115" y="1221745"/>
            <a:ext cx="9337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Zamiast używać „magicznych stringów” po stronie serwera można wykorzystać silnie typowanego </a:t>
            </a:r>
            <a:r>
              <a:rPr lang="pl-PL" sz="2800" b="1" dirty="0" err="1">
                <a:solidFill>
                  <a:schemeClr val="bg1"/>
                </a:solidFill>
              </a:rPr>
              <a:t>Hub’a</a:t>
            </a:r>
            <a:r>
              <a:rPr lang="pl-PL" sz="28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9D7EE33-45D5-48A4-8CF7-86862B65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99" y="2676380"/>
            <a:ext cx="9101397" cy="24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6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jak to działa? - </a:t>
            </a:r>
            <a:r>
              <a:rPr lang="pl-PL" sz="2800" dirty="0" err="1"/>
              <a:t>HubContext</a:t>
            </a:r>
            <a:endParaRPr lang="pl-PL" sz="2800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BB4CA9-E053-4EF6-847E-5891E31C94FF}"/>
              </a:ext>
            </a:extLst>
          </p:cNvPr>
          <p:cNvSpPr txBox="1"/>
          <p:nvPr/>
        </p:nvSpPr>
        <p:spPr>
          <a:xfrm>
            <a:off x="1071265" y="1265720"/>
            <a:ext cx="10789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err="1">
                <a:solidFill>
                  <a:schemeClr val="bg1"/>
                </a:solidFill>
              </a:rPr>
              <a:t>HubContext</a:t>
            </a:r>
            <a:r>
              <a:rPr lang="pl-PL" sz="2800" dirty="0">
                <a:solidFill>
                  <a:schemeClr val="bg1"/>
                </a:solidFill>
              </a:rPr>
              <a:t> – obiekt pozwalający na wysyłanie wiadomości spoza </a:t>
            </a:r>
            <a:r>
              <a:rPr lang="pl-PL" sz="2800" dirty="0" err="1">
                <a:solidFill>
                  <a:schemeClr val="bg1"/>
                </a:solidFill>
              </a:rPr>
              <a:t>Hub’a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560EAFD-188B-48FE-AB0F-3783DC87A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51" y="3056960"/>
            <a:ext cx="10922433" cy="17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45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jak to działa? - Autoryzacja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33ADF5C-40BB-4FE5-B7CE-AB72B5EE1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048" y="2805657"/>
            <a:ext cx="7439900" cy="1246686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DCDE433-926F-4DB0-96D4-A337F72F9DB6}"/>
              </a:ext>
            </a:extLst>
          </p:cNvPr>
          <p:cNvSpPr txBox="1"/>
          <p:nvPr/>
        </p:nvSpPr>
        <p:spPr>
          <a:xfrm>
            <a:off x="2587381" y="1587504"/>
            <a:ext cx="7017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>
                <a:solidFill>
                  <a:schemeClr val="bg1"/>
                </a:solidFill>
              </a:rPr>
              <a:t>Autoryzacja</a:t>
            </a:r>
            <a:r>
              <a:rPr lang="pl-PL" sz="2800" dirty="0">
                <a:solidFill>
                  <a:schemeClr val="bg1"/>
                </a:solidFill>
              </a:rPr>
              <a:t> działa podobnie jak w MVC.</a:t>
            </a:r>
          </a:p>
        </p:txBody>
      </p:sp>
    </p:spTree>
    <p:extLst>
      <p:ext uri="{BB962C8B-B14F-4D97-AF65-F5344CB8AC3E}">
        <p14:creationId xmlns:p14="http://schemas.microsoft.com/office/powerpoint/2010/main" val="150318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testy do tego napiszesz?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E6271CB-AB69-465A-A08D-58F2D9A8B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31" y="809969"/>
            <a:ext cx="5778137" cy="577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60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3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pokaż kod!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81780BA-AB37-49BE-97BF-D37DB6B3455D}"/>
              </a:ext>
            </a:extLst>
          </p:cNvPr>
          <p:cNvSpPr txBox="1"/>
          <p:nvPr/>
        </p:nvSpPr>
        <p:spPr>
          <a:xfrm>
            <a:off x="5562841" y="2843740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dirty="0">
                <a:solidFill>
                  <a:schemeClr val="bg1"/>
                </a:solidFill>
              </a:rPr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2192520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92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strumieniować dane to ten cały </a:t>
            </a:r>
            <a:r>
              <a:rPr lang="pl-PL" sz="2800" dirty="0" err="1"/>
              <a:t>SignalR</a:t>
            </a:r>
            <a:r>
              <a:rPr lang="pl-PL" sz="2800" dirty="0"/>
              <a:t> potrafi?!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588EB45-2FA1-4DF1-9DF4-94FDF23D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4" y="809969"/>
            <a:ext cx="5242557" cy="598452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0709AE6-B960-47C1-B8B1-D65887AA7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1" y="2588280"/>
            <a:ext cx="6235335" cy="168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2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D841141-9128-483B-8ADD-D3804E365768}"/>
              </a:ext>
            </a:extLst>
          </p:cNvPr>
          <p:cNvSpPr txBox="1"/>
          <p:nvPr/>
        </p:nvSpPr>
        <p:spPr>
          <a:xfrm>
            <a:off x="1139611" y="1736229"/>
            <a:ext cx="991277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ASP.NET </a:t>
            </a:r>
            <a:r>
              <a:rPr lang="pl-PL" sz="2800" dirty="0" err="1">
                <a:solidFill>
                  <a:schemeClr val="bg1"/>
                </a:solidFill>
                <a:latin typeface="Gill Sans Nova" panose="020B0602020104020203" pitchFamily="34" charset="0"/>
              </a:rPr>
              <a:t>Core</a:t>
            </a: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Gill Sans Nova" panose="020B0602020104020203" pitchFamily="34" charset="0"/>
              </a:rPr>
              <a:t>SignalR</a:t>
            </a: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 – biblioteka open-</a:t>
            </a:r>
            <a:r>
              <a:rPr lang="pl-PL" sz="2800" dirty="0" err="1">
                <a:solidFill>
                  <a:schemeClr val="bg1"/>
                </a:solidFill>
                <a:latin typeface="Gill Sans Nova" panose="020B0602020104020203" pitchFamily="34" charset="0"/>
              </a:rPr>
              <a:t>source</a:t>
            </a: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 upraszczająca  komunikacje w czasie rzeczywistym. Pozwala na ciągłe przesyłanie informacji ze strony serwera do klientów i z powrotem.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l-PL" sz="1000" dirty="0">
                <a:solidFill>
                  <a:schemeClr val="bg1"/>
                </a:solidFill>
                <a:latin typeface="Rockwell" panose="02060603020205020403" pitchFamily="18" charset="0"/>
              </a:rPr>
              <a:t>https://docs.microsoft.com/en-us/aspnet/core/signalr/introduction?view=aspnetcore-2.2</a:t>
            </a:r>
            <a:endParaRPr lang="pl-PL" sz="1000" b="1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SignalR</a:t>
            </a:r>
            <a:r>
              <a:rPr lang="pl-PL" sz="2800" dirty="0"/>
              <a:t>? A co to?</a:t>
            </a:r>
          </a:p>
        </p:txBody>
      </p:sp>
    </p:spTree>
    <p:extLst>
      <p:ext uri="{BB962C8B-B14F-4D97-AF65-F5344CB8AC3E}">
        <p14:creationId xmlns:p14="http://schemas.microsoft.com/office/powerpoint/2010/main" val="1280961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92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strumieniować dane to ten cały </a:t>
            </a:r>
            <a:r>
              <a:rPr lang="pl-PL" sz="2800" dirty="0" err="1"/>
              <a:t>SignalR</a:t>
            </a:r>
            <a:r>
              <a:rPr lang="pl-PL" sz="2800" dirty="0"/>
              <a:t> potrafi?!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B4858DD5-6447-43B8-B30D-F04F42CD17B7}"/>
              </a:ext>
            </a:extLst>
          </p:cNvPr>
          <p:cNvSpPr/>
          <p:nvPr/>
        </p:nvSpPr>
        <p:spPr>
          <a:xfrm>
            <a:off x="3954740" y="6307582"/>
            <a:ext cx="4282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https://streamr.azurewebsites.net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F36B835-D470-4CC1-813D-AE4C1BB6D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2" y="763208"/>
            <a:ext cx="10933613" cy="550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84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SignalR</a:t>
            </a:r>
            <a:r>
              <a:rPr lang="pl-PL" sz="2800" dirty="0"/>
              <a:t>? A przecież to już było!?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C27E1680-5C51-475E-886D-AA400376F570}"/>
              </a:ext>
            </a:extLst>
          </p:cNvPr>
          <p:cNvSpPr txBox="1"/>
          <p:nvPr/>
        </p:nvSpPr>
        <p:spPr>
          <a:xfrm>
            <a:off x="2690281" y="1215016"/>
            <a:ext cx="6811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ASP.NET </a:t>
            </a:r>
            <a:r>
              <a:rPr lang="pl-PL" sz="2800" dirty="0" err="1">
                <a:solidFill>
                  <a:schemeClr val="bg1"/>
                </a:solidFill>
              </a:rPr>
              <a:t>SignalR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b="1" dirty="0">
                <a:solidFill>
                  <a:schemeClr val="bg1"/>
                </a:solidFill>
              </a:rPr>
              <a:t>!=</a:t>
            </a:r>
            <a:r>
              <a:rPr lang="pl-PL" sz="2800" dirty="0">
                <a:solidFill>
                  <a:schemeClr val="bg1"/>
                </a:solidFill>
              </a:rPr>
              <a:t> ASP.NET </a:t>
            </a:r>
            <a:r>
              <a:rPr lang="pl-PL" sz="2800" dirty="0" err="1">
                <a:solidFill>
                  <a:schemeClr val="bg1"/>
                </a:solidFill>
              </a:rPr>
              <a:t>Core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SignalR</a:t>
            </a: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BA929C9A-CB2A-402B-9627-8C188B17BD2B}"/>
              </a:ext>
            </a:extLst>
          </p:cNvPr>
          <p:cNvSpPr txBox="1"/>
          <p:nvPr/>
        </p:nvSpPr>
        <p:spPr>
          <a:xfrm>
            <a:off x="2367635" y="1942852"/>
            <a:ext cx="7456718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l-PL" sz="2400" dirty="0">
                <a:solidFill>
                  <a:schemeClr val="bg1"/>
                </a:solidFill>
              </a:rPr>
              <a:t>Różnice: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l-PL" sz="2400" dirty="0" err="1">
                <a:solidFill>
                  <a:schemeClr val="bg1"/>
                </a:solidFill>
              </a:rPr>
              <a:t>SignalR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Core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b="1" dirty="0">
                <a:solidFill>
                  <a:schemeClr val="bg1"/>
                </a:solidFill>
              </a:rPr>
              <a:t>nie wspiera </a:t>
            </a:r>
            <a:r>
              <a:rPr lang="pl-PL" sz="2400" dirty="0" err="1">
                <a:solidFill>
                  <a:schemeClr val="bg1"/>
                </a:solidFill>
              </a:rPr>
              <a:t>autoreconnect’a</a:t>
            </a:r>
            <a:endParaRPr lang="pl-PL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l-PL" sz="2400" dirty="0" err="1">
                <a:solidFill>
                  <a:schemeClr val="bg1"/>
                </a:solidFill>
              </a:rPr>
              <a:t>SignalR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Core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b="1" dirty="0">
                <a:solidFill>
                  <a:schemeClr val="bg1"/>
                </a:solidFill>
              </a:rPr>
              <a:t>nie wspiera </a:t>
            </a:r>
            <a:r>
              <a:rPr lang="pl-PL" sz="2400" dirty="0" err="1">
                <a:solidFill>
                  <a:schemeClr val="bg1"/>
                </a:solidFill>
              </a:rPr>
              <a:t>Forever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Frame’a</a:t>
            </a:r>
            <a:endParaRPr lang="pl-PL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l-PL" sz="2400" dirty="0" err="1">
                <a:solidFill>
                  <a:schemeClr val="bg1"/>
                </a:solidFill>
              </a:rPr>
              <a:t>SignalR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Core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b="1" dirty="0">
                <a:solidFill>
                  <a:schemeClr val="bg1"/>
                </a:solidFill>
              </a:rPr>
              <a:t>wspiera</a:t>
            </a:r>
            <a:r>
              <a:rPr lang="pl-PL" sz="2400" dirty="0">
                <a:solidFill>
                  <a:schemeClr val="bg1"/>
                </a:solidFill>
              </a:rPr>
              <a:t> JSON, Message Pack oraz własne protokoły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l-PL" sz="2400" dirty="0" err="1">
                <a:solidFill>
                  <a:schemeClr val="bg1"/>
                </a:solidFill>
              </a:rPr>
              <a:t>SignalR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Core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b="1" dirty="0">
                <a:solidFill>
                  <a:schemeClr val="bg1"/>
                </a:solidFill>
              </a:rPr>
              <a:t>wspiera</a:t>
            </a:r>
            <a:r>
              <a:rPr lang="pl-PL" sz="2400" dirty="0">
                <a:solidFill>
                  <a:schemeClr val="bg1"/>
                </a:solidFill>
              </a:rPr>
              <a:t> strumieniowanie danych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l-PL" sz="2400" dirty="0" err="1">
                <a:solidFill>
                  <a:schemeClr val="bg1"/>
                </a:solidFill>
              </a:rPr>
              <a:t>SignalR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Core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b="1" dirty="0">
                <a:solidFill>
                  <a:schemeClr val="bg1"/>
                </a:solidFill>
              </a:rPr>
              <a:t>wspiera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dependancy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injection</a:t>
            </a:r>
            <a:r>
              <a:rPr lang="pl-PL" sz="2400" dirty="0">
                <a:solidFill>
                  <a:schemeClr val="bg1"/>
                </a:solidFill>
              </a:rPr>
              <a:t> (DI)</a:t>
            </a:r>
          </a:p>
          <a:p>
            <a:endParaRPr lang="pl-P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037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SignalR</a:t>
            </a:r>
            <a:r>
              <a:rPr lang="pl-PL" sz="2800" dirty="0"/>
              <a:t>? A w chmurze to zadziała!?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C19DC58-ABCF-48DB-A430-6C8DD054D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97" y="809969"/>
            <a:ext cx="8743405" cy="59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8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3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Azure</a:t>
            </a:r>
            <a:r>
              <a:rPr lang="pl-PL" sz="2800" dirty="0"/>
              <a:t> </a:t>
            </a:r>
            <a:r>
              <a:rPr lang="pl-PL" sz="2800" dirty="0" err="1"/>
              <a:t>SignalR</a:t>
            </a:r>
            <a:r>
              <a:rPr lang="pl-PL" sz="2800" dirty="0"/>
              <a:t> Service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E8C8AD14-A8FA-4D65-91FE-B2C80B1C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123" y="792612"/>
            <a:ext cx="6835753" cy="5419057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7ABC98A1-1D66-42E0-BB16-6A76814D98DE}"/>
              </a:ext>
            </a:extLst>
          </p:cNvPr>
          <p:cNvSpPr/>
          <p:nvPr/>
        </p:nvSpPr>
        <p:spPr>
          <a:xfrm>
            <a:off x="3070917" y="6387567"/>
            <a:ext cx="60501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solidFill>
                  <a:schemeClr val="bg1"/>
                </a:solidFill>
              </a:rPr>
              <a:t>https://docs.microsoft.com/en-us/azure/azure-signalr/signalr-internals</a:t>
            </a:r>
          </a:p>
        </p:txBody>
      </p:sp>
    </p:spTree>
    <p:extLst>
      <p:ext uri="{BB962C8B-B14F-4D97-AF65-F5344CB8AC3E}">
        <p14:creationId xmlns:p14="http://schemas.microsoft.com/office/powerpoint/2010/main" val="275719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2" y="88753"/>
            <a:ext cx="888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Azure</a:t>
            </a:r>
            <a:r>
              <a:rPr lang="pl-PL" sz="2800" dirty="0"/>
              <a:t> </a:t>
            </a:r>
            <a:r>
              <a:rPr lang="pl-PL" sz="2800" dirty="0" err="1"/>
              <a:t>SignalR</a:t>
            </a:r>
            <a:r>
              <a:rPr lang="pl-PL" sz="2800" dirty="0"/>
              <a:t> Service = </a:t>
            </a:r>
            <a:r>
              <a:rPr lang="pl-PL" sz="2800" dirty="0" err="1"/>
              <a:t>SignalR</a:t>
            </a:r>
            <a:r>
              <a:rPr lang="pl-PL" sz="2800" dirty="0"/>
              <a:t> in </a:t>
            </a:r>
            <a:r>
              <a:rPr lang="pl-PL" sz="2800" dirty="0" err="1"/>
              <a:t>Serverless</a:t>
            </a:r>
            <a:r>
              <a:rPr lang="pl-PL" sz="2800" dirty="0"/>
              <a:t> World!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7E56C83-C70A-4E1D-BF76-D93141A51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5" y="1090612"/>
            <a:ext cx="8924925" cy="4676775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56AB53B7-9CCE-4372-B2F0-AC0A7BABD270}"/>
              </a:ext>
            </a:extLst>
          </p:cNvPr>
          <p:cNvSpPr/>
          <p:nvPr/>
        </p:nvSpPr>
        <p:spPr>
          <a:xfrm>
            <a:off x="3070917" y="6136782"/>
            <a:ext cx="60501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i="1" dirty="0">
                <a:solidFill>
                  <a:schemeClr val="bg1"/>
                </a:solidFill>
              </a:rPr>
              <a:t>https://docs.microsoft.com/en-us/azure/azure-signalr/signalr-overview-azure-functions</a:t>
            </a:r>
          </a:p>
        </p:txBody>
      </p:sp>
    </p:spTree>
    <p:extLst>
      <p:ext uri="{BB962C8B-B14F-4D97-AF65-F5344CB8AC3E}">
        <p14:creationId xmlns:p14="http://schemas.microsoft.com/office/powerpoint/2010/main" val="1227681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2" y="88753"/>
            <a:ext cx="888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SignalR</a:t>
            </a:r>
            <a:r>
              <a:rPr lang="pl-PL" sz="2800" dirty="0"/>
              <a:t> – co dalej?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ADE4A6B-19DD-4BD1-AEB5-22DDF6BED136}"/>
              </a:ext>
            </a:extLst>
          </p:cNvPr>
          <p:cNvSpPr txBox="1"/>
          <p:nvPr/>
        </p:nvSpPr>
        <p:spPr>
          <a:xfrm>
            <a:off x="3343544" y="1786097"/>
            <a:ext cx="5504912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l-PL" sz="2400" dirty="0">
                <a:solidFill>
                  <a:schemeClr val="bg1"/>
                </a:solidFill>
              </a:rPr>
              <a:t>Dla głodnych wiedzy: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dokumentacja ASP.NET </a:t>
            </a:r>
            <a:r>
              <a:rPr lang="pl-PL" sz="2400" dirty="0" err="1">
                <a:solidFill>
                  <a:schemeClr val="bg1"/>
                </a:solidFill>
              </a:rPr>
              <a:t>Core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SignalR</a:t>
            </a:r>
            <a:endParaRPr lang="pl-PL" sz="24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dokumentacja </a:t>
            </a:r>
            <a:r>
              <a:rPr lang="pl-PL" sz="2400" dirty="0" err="1">
                <a:solidFill>
                  <a:schemeClr val="bg1"/>
                </a:solidFill>
              </a:rPr>
              <a:t>Azure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SignalR</a:t>
            </a:r>
            <a:r>
              <a:rPr lang="pl-PL" sz="2400" dirty="0">
                <a:solidFill>
                  <a:schemeClr val="bg1"/>
                </a:solidFill>
              </a:rPr>
              <a:t> Service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pluralsight.com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github.com/devmonte/learn-signalr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google.com </a:t>
            </a:r>
            <a:r>
              <a:rPr lang="pl-PL" sz="24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pl-P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400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Uff… nareszcie koniec!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C1609B-44F6-4EB2-9549-6B590E113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217"/>
            <a:ext cx="12192000" cy="61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88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Pytania?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0782DF9-BB14-4300-834E-B65A0154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" y="721217"/>
            <a:ext cx="12192658" cy="61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7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D841141-9128-483B-8ADD-D3804E365768}"/>
              </a:ext>
            </a:extLst>
          </p:cNvPr>
          <p:cNvSpPr txBox="1"/>
          <p:nvPr/>
        </p:nvSpPr>
        <p:spPr>
          <a:xfrm>
            <a:off x="2841140" y="1997839"/>
            <a:ext cx="66337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l-PL" sz="2800" b="1" dirty="0">
                <a:solidFill>
                  <a:schemeClr val="bg1"/>
                </a:solidFill>
                <a:latin typeface="Gill Sans Nova" panose="020B0602020104020203" pitchFamily="34" charset="0"/>
              </a:rPr>
              <a:t>Przykłady zastosowania: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częste aktualizacje z serwera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l-PL" sz="2800" dirty="0" err="1">
                <a:solidFill>
                  <a:schemeClr val="bg1"/>
                </a:solidFill>
                <a:latin typeface="Gill Sans Nova" panose="020B0602020104020203" pitchFamily="34" charset="0"/>
              </a:rPr>
              <a:t>dashboards</a:t>
            </a: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, aplikacje monitorujące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aplikacje do kolaboracji np. </a:t>
            </a:r>
            <a:r>
              <a:rPr lang="pl-PL" sz="2800" dirty="0" err="1">
                <a:solidFill>
                  <a:schemeClr val="bg1"/>
                </a:solidFill>
                <a:latin typeface="Gill Sans Nova" panose="020B0602020104020203" pitchFamily="34" charset="0"/>
              </a:rPr>
              <a:t>planning</a:t>
            </a: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 poker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aplikacje wymagające notyfikacji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SignalR</a:t>
            </a:r>
            <a:r>
              <a:rPr lang="pl-PL" sz="2800" dirty="0"/>
              <a:t>? A na co to komu?</a:t>
            </a:r>
          </a:p>
        </p:txBody>
      </p:sp>
    </p:spTree>
    <p:extLst>
      <p:ext uri="{BB962C8B-B14F-4D97-AF65-F5344CB8AC3E}">
        <p14:creationId xmlns:p14="http://schemas.microsoft.com/office/powerpoint/2010/main" val="392863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pokaż coś!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85D482F-14CE-470D-B571-4E128737BE60}"/>
              </a:ext>
            </a:extLst>
          </p:cNvPr>
          <p:cNvSpPr txBox="1"/>
          <p:nvPr/>
        </p:nvSpPr>
        <p:spPr>
          <a:xfrm>
            <a:off x="3109999" y="5463904"/>
            <a:ext cx="597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https://bugnet.z6.web.core.windows.net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5B3BC92-DA64-432B-96E0-54CB4E96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23" y="931888"/>
            <a:ext cx="4252753" cy="43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1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pokaż coś!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50C6F24-B885-4C22-B32A-A1AF3265D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" y="809969"/>
            <a:ext cx="11861074" cy="53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0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6F44D84D-331E-4EF4-A340-4C39B90AB5F7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3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4005F170-04FB-4D15-94B3-23544277BF6A}"/>
              </a:ext>
            </a:extLst>
          </p:cNvPr>
          <p:cNvSpPr txBox="1"/>
          <p:nvPr/>
        </p:nvSpPr>
        <p:spPr>
          <a:xfrm>
            <a:off x="193184" y="158754"/>
            <a:ext cx="2088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A kto to?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2F825F3-0E1E-4407-B903-7996B6E34A1A}"/>
              </a:ext>
            </a:extLst>
          </p:cNvPr>
          <p:cNvSpPr/>
          <p:nvPr/>
        </p:nvSpPr>
        <p:spPr>
          <a:xfrm>
            <a:off x="757645" y="1340451"/>
            <a:ext cx="77245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2">
                    <a:lumMod val="25000"/>
                  </a:schemeClr>
                </a:solidFill>
              </a:rPr>
              <a:t>2+ lat doświadczenia jako programista .NET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2">
                    <a:lumMod val="25000"/>
                  </a:schemeClr>
                </a:solidFill>
              </a:rPr>
              <a:t>Entuzjasta </a:t>
            </a:r>
            <a:r>
              <a:rPr lang="pl-PL" sz="2800" dirty="0" err="1">
                <a:solidFill>
                  <a:schemeClr val="bg2">
                    <a:lumMod val="25000"/>
                  </a:schemeClr>
                </a:solidFill>
              </a:rPr>
              <a:t>SCRUMa</a:t>
            </a:r>
            <a:r>
              <a:rPr lang="pl-PL" sz="2800" dirty="0">
                <a:solidFill>
                  <a:schemeClr val="bg2">
                    <a:lumMod val="25000"/>
                  </a:schemeClr>
                </a:solidFill>
              </a:rPr>
              <a:t>, zwinności i </a:t>
            </a:r>
            <a:r>
              <a:rPr lang="pl-PL" sz="2800" dirty="0" err="1">
                <a:solidFill>
                  <a:schemeClr val="bg2">
                    <a:lumMod val="25000"/>
                  </a:schemeClr>
                </a:solidFill>
              </a:rPr>
              <a:t>Ejżura</a:t>
            </a:r>
            <a:endParaRPr lang="pl-PL" sz="2800" dirty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2">
                    <a:lumMod val="25000"/>
                  </a:schemeClr>
                </a:solidFill>
              </a:rPr>
              <a:t>Trener w Software Development </a:t>
            </a:r>
            <a:r>
              <a:rPr lang="pl-PL" sz="2800" dirty="0" err="1">
                <a:solidFill>
                  <a:schemeClr val="bg2">
                    <a:lumMod val="25000"/>
                  </a:schemeClr>
                </a:solidFill>
              </a:rPr>
              <a:t>Academy</a:t>
            </a:r>
            <a:endParaRPr lang="pl-PL" sz="2800" dirty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2">
                    <a:lumMod val="25000"/>
                  </a:schemeClr>
                </a:solidFill>
              </a:rPr>
              <a:t>Po pracy: wspinaczka, bieganie, góry</a:t>
            </a:r>
          </a:p>
        </p:txBody>
      </p:sp>
      <p:pic>
        <p:nvPicPr>
          <p:cNvPr id="9" name="Picture 2" descr="Image result for twitter logo png">
            <a:extLst>
              <a:ext uri="{FF2B5EF4-FFF2-40B4-BE49-F238E27FC236}">
                <a16:creationId xmlns:a16="http://schemas.microsoft.com/office/drawing/2014/main" id="{22A9DD15-863B-45F9-AF98-0D01D533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90" y="4357189"/>
            <a:ext cx="535252" cy="53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A53B102E-9BC0-4AF6-ACFE-6277353550C4}"/>
              </a:ext>
            </a:extLst>
          </p:cNvPr>
          <p:cNvSpPr/>
          <p:nvPr/>
        </p:nvSpPr>
        <p:spPr>
          <a:xfrm>
            <a:off x="1747516" y="4362764"/>
            <a:ext cx="2726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Rockwell" panose="02060603020205020403" pitchFamily="18" charset="0"/>
              </a:rPr>
              <a:t>@</a:t>
            </a:r>
            <a:r>
              <a:rPr lang="pl-PL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devgrzegorz</a:t>
            </a:r>
            <a:endParaRPr lang="pl-PL" sz="28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F794B24A-FB3D-47C6-9B64-50E8B70B7C6D}"/>
              </a:ext>
            </a:extLst>
          </p:cNvPr>
          <p:cNvSpPr/>
          <p:nvPr/>
        </p:nvSpPr>
        <p:spPr>
          <a:xfrm>
            <a:off x="1825398" y="4992410"/>
            <a:ext cx="4144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Rockwell" panose="02060603020205020403" pitchFamily="18" charset="0"/>
              </a:rPr>
              <a:t>greg.jonca@gmail.com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CDF90B77-FEE8-45DF-968A-CEE88F8F4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08" y="4992410"/>
            <a:ext cx="635416" cy="635416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DA76957E-79E9-4F80-9277-6BBFDC2AB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0847" y="1340451"/>
            <a:ext cx="2726215" cy="2564745"/>
          </a:xfrm>
          <a:prstGeom prst="rect">
            <a:avLst/>
          </a:prstGeom>
        </p:spPr>
      </p:pic>
      <p:pic>
        <p:nvPicPr>
          <p:cNvPr id="1028" name="Picture 4" descr="Image result for github logo">
            <a:extLst>
              <a:ext uri="{FF2B5EF4-FFF2-40B4-BE49-F238E27FC236}">
                <a16:creationId xmlns:a16="http://schemas.microsoft.com/office/drawing/2014/main" id="{644A9692-DC6B-4AEB-9283-E05A90F62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" y="3249992"/>
            <a:ext cx="2428591" cy="121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E40B38A1-3210-443B-A351-535259727A1E}"/>
              </a:ext>
            </a:extLst>
          </p:cNvPr>
          <p:cNvSpPr/>
          <p:nvPr/>
        </p:nvSpPr>
        <p:spPr>
          <a:xfrm>
            <a:off x="1825398" y="3595530"/>
            <a:ext cx="19454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devmonte</a:t>
            </a:r>
            <a:endParaRPr lang="pl-PL" sz="28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41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jak to działa?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8F896F-BCAB-4751-B464-CFDAD5002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341" y="876757"/>
            <a:ext cx="9437317" cy="544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787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225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jak to działa?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BB4CA9-E053-4EF6-847E-5891E31C94FF}"/>
              </a:ext>
            </a:extLst>
          </p:cNvPr>
          <p:cNvSpPr txBox="1"/>
          <p:nvPr/>
        </p:nvSpPr>
        <p:spPr>
          <a:xfrm>
            <a:off x="1282337" y="1569566"/>
            <a:ext cx="9627326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Wspierane metody komunikacji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  <a:latin typeface="Gill Sans Nova" panose="020B0602020104020203" pitchFamily="34" charset="0"/>
              </a:rPr>
              <a:t>Long</a:t>
            </a: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Gill Sans Nova" panose="020B0602020104020203" pitchFamily="34" charset="0"/>
              </a:rPr>
              <a:t>Pooling</a:t>
            </a:r>
            <a:endParaRPr lang="pl-PL" sz="2800" dirty="0">
              <a:solidFill>
                <a:schemeClr val="bg1"/>
              </a:solidFill>
              <a:latin typeface="Gill Sans Nova" panose="020B0602020104020203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Server-</a:t>
            </a:r>
            <a:r>
              <a:rPr lang="pl-PL" sz="2800" dirty="0" err="1">
                <a:solidFill>
                  <a:schemeClr val="bg1"/>
                </a:solidFill>
                <a:latin typeface="Gill Sans Nova" panose="020B0602020104020203" pitchFamily="34" charset="0"/>
              </a:rPr>
              <a:t>Sent</a:t>
            </a: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Gill Sans Nova" panose="020B0602020104020203" pitchFamily="34" charset="0"/>
              </a:rPr>
              <a:t>Events</a:t>
            </a:r>
            <a:endParaRPr lang="pl-PL" sz="2800" dirty="0">
              <a:solidFill>
                <a:schemeClr val="bg1"/>
              </a:solidFill>
              <a:latin typeface="Gill Sans Nova" panose="020B0602020104020203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  <a:latin typeface="Gill Sans Nova" panose="020B0602020104020203" pitchFamily="34" charset="0"/>
              </a:rPr>
              <a:t>WebSockets</a:t>
            </a:r>
            <a:endParaRPr lang="pl-PL" sz="2800" dirty="0">
              <a:solidFill>
                <a:schemeClr val="bg1"/>
              </a:solidFill>
              <a:latin typeface="Gill Sans Nova" panose="020B0602020104020203" pitchFamily="34" charset="0"/>
            </a:endParaRPr>
          </a:p>
          <a:p>
            <a:endParaRPr lang="pl-PL" sz="2800" dirty="0">
              <a:solidFill>
                <a:schemeClr val="bg1"/>
              </a:solidFill>
              <a:latin typeface="Gill Sans Nova" panose="020B0602020104020203" pitchFamily="34" charset="0"/>
            </a:endParaRPr>
          </a:p>
          <a:p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Domyślnie wszystkie 3 są dostępne. </a:t>
            </a:r>
            <a:r>
              <a:rPr lang="pl-PL" sz="2800" dirty="0" err="1">
                <a:solidFill>
                  <a:schemeClr val="bg1"/>
                </a:solidFill>
                <a:latin typeface="Gill Sans Nova" panose="020B0602020104020203" pitchFamily="34" charset="0"/>
              </a:rPr>
              <a:t>SignalR</a:t>
            </a:r>
            <a:r>
              <a:rPr lang="pl-PL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 automatycznie wybiera najlepszą metodę dostępną po stronie serwera i klienta.</a:t>
            </a:r>
          </a:p>
        </p:txBody>
      </p:sp>
    </p:spTree>
    <p:extLst>
      <p:ext uri="{BB962C8B-B14F-4D97-AF65-F5344CB8AC3E}">
        <p14:creationId xmlns:p14="http://schemas.microsoft.com/office/powerpoint/2010/main" val="271135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0A201B-A027-4935-855A-1675FF6B2F6C}"/>
              </a:ext>
            </a:extLst>
          </p:cNvPr>
          <p:cNvSpPr/>
          <p:nvPr/>
        </p:nvSpPr>
        <p:spPr>
          <a:xfrm>
            <a:off x="0" y="1"/>
            <a:ext cx="12192000" cy="721216"/>
          </a:xfrm>
          <a:prstGeom prst="rect">
            <a:avLst/>
          </a:prstGeom>
          <a:blipFill dpi="0" rotWithShape="1">
            <a:blip r:embed="rId2"/>
            <a:srcRect/>
            <a:stretch>
              <a:fillRect t="-93000" b="-2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CB12C20-4904-4191-B406-669F8862C418}"/>
              </a:ext>
            </a:extLst>
          </p:cNvPr>
          <p:cNvSpPr txBox="1"/>
          <p:nvPr/>
        </p:nvSpPr>
        <p:spPr>
          <a:xfrm>
            <a:off x="193183" y="88753"/>
            <a:ext cx="7688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A jak to działa? - Hub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6BB4CA9-E053-4EF6-847E-5891E31C94FF}"/>
              </a:ext>
            </a:extLst>
          </p:cNvPr>
          <p:cNvSpPr txBox="1"/>
          <p:nvPr/>
        </p:nvSpPr>
        <p:spPr>
          <a:xfrm>
            <a:off x="984068" y="1052495"/>
            <a:ext cx="110076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>
                <a:solidFill>
                  <a:schemeClr val="bg1"/>
                </a:solidFill>
              </a:rPr>
              <a:t>Hub </a:t>
            </a:r>
            <a:r>
              <a:rPr lang="pl-PL" sz="2800" dirty="0">
                <a:solidFill>
                  <a:schemeClr val="bg1"/>
                </a:solidFill>
              </a:rPr>
              <a:t>– klasa pozwalająca na komunikację pomiędzy serwerem a klientem. Umożliwia połączonemu klientowi wywoływanie metod na serwerze i vice versa. (RPC)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6DD70F5-48AD-428A-BB12-F4116C14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68" y="2337880"/>
            <a:ext cx="10974547" cy="33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38555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lepienie niebieskie">
  <a:themeElements>
    <a:clrScheme name="Sklepienie niebieskie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klepienie niebieski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4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3711</TotalTime>
  <Words>546</Words>
  <Application>Microsoft Office PowerPoint</Application>
  <PresentationFormat>Panoramiczny</PresentationFormat>
  <Paragraphs>86</Paragraphs>
  <Slides>27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Gill Sans MT</vt:lpstr>
      <vt:lpstr>Gill Sans Nova</vt:lpstr>
      <vt:lpstr>Rockwell</vt:lpstr>
      <vt:lpstr>Wingdings</vt:lpstr>
      <vt:lpstr>Motyw pakietu Office</vt:lpstr>
      <vt:lpstr>Storyboard Layouts</vt:lpstr>
      <vt:lpstr>Sklepienie niebieskie</vt:lpstr>
      <vt:lpstr>PO CO KOMU SIGNALR?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ASP.Net Core Apps</dc:title>
  <dc:creator>Grzegorz Jońca</dc:creator>
  <cp:lastModifiedBy>Grzegorz Jońca</cp:lastModifiedBy>
  <cp:revision>77</cp:revision>
  <dcterms:created xsi:type="dcterms:W3CDTF">2018-12-09T06:49:19Z</dcterms:created>
  <dcterms:modified xsi:type="dcterms:W3CDTF">2019-02-03T21:21:00Z</dcterms:modified>
</cp:coreProperties>
</file>